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69" r:id="rId3"/>
    <p:sldId id="257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1" r:id="rId13"/>
  </p:sldIdLst>
  <p:sldSz cx="14630400" cy="8229600"/>
  <p:notesSz cx="8229600" cy="14630400"/>
  <p:embeddedFontLs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10BA05E-A624-402B-3449-56FE8879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7DF24B28-FBE4-2575-3163-EC103D4529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EB7E07C-7922-97D3-F270-AC501D92E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:notes">
            <a:extLst>
              <a:ext uri="{FF2B5EF4-FFF2-40B4-BE49-F238E27FC236}">
                <a16:creationId xmlns:a16="http://schemas.microsoft.com/office/drawing/2014/main" id="{AB589039-6127-3C58-5EB4-3E97BD7006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59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9334218-3B13-0B61-8402-9A6F17E1D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1BAEE8F-F759-F932-B237-5A8660401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22BE94B-F422-9703-4D3F-9CE986671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>
            <a:extLst>
              <a:ext uri="{FF2B5EF4-FFF2-40B4-BE49-F238E27FC236}">
                <a16:creationId xmlns:a16="http://schemas.microsoft.com/office/drawing/2014/main" id="{2377494B-9F0D-0285-7138-218ECA5517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057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914401" y="3643551"/>
            <a:ext cx="12451948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900"/>
              <a:buFont typeface="IBM Plex Sans"/>
              <a:buNone/>
            </a:pPr>
            <a:r>
              <a:rPr lang="pt-BR" sz="3900" b="0" i="0" u="none" strike="noStrike" cap="none" dirty="0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Sua empresa ainda depende da inserção manual de dados para cumprir com as obrigações fiscais?</a:t>
            </a:r>
          </a:p>
          <a:p>
            <a:pPr marL="0" marR="0" lvl="0" indent="0" algn="ctr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900"/>
              <a:buFont typeface="IBM Plex Sans"/>
              <a:buNone/>
            </a:pPr>
            <a:endParaRPr sz="3900" b="0" i="0" u="none" strike="noStrike" cap="none" dirty="0"/>
          </a:p>
        </p:txBody>
      </p:sp>
      <p:sp>
        <p:nvSpPr>
          <p:cNvPr id="58" name="Google Shape;58;p16"/>
          <p:cNvSpPr/>
          <p:nvPr/>
        </p:nvSpPr>
        <p:spPr>
          <a:xfrm>
            <a:off x="6280190" y="4883706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endParaRPr sz="1550" b="0" i="0" u="none" strike="noStrike" cap="none"/>
          </a:p>
        </p:txBody>
      </p:sp>
      <p:sp>
        <p:nvSpPr>
          <p:cNvPr id="2" name="Google Shape;79;p17">
            <a:extLst>
              <a:ext uri="{FF2B5EF4-FFF2-40B4-BE49-F238E27FC236}">
                <a16:creationId xmlns:a16="http://schemas.microsoft.com/office/drawing/2014/main" id="{B1D3ECF7-0079-E527-826D-CBDA3F55864C}"/>
              </a:ext>
            </a:extLst>
          </p:cNvPr>
          <p:cNvSpPr/>
          <p:nvPr/>
        </p:nvSpPr>
        <p:spPr>
          <a:xfrm>
            <a:off x="6280190" y="4132456"/>
            <a:ext cx="12745164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endParaRPr sz="1550" b="0" i="0" u="none" strike="noStrike" cap="non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396835" y="27289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O Time</a:t>
            </a:r>
            <a:endParaRPr sz="1950" b="0" i="0" u="none" strike="noStrike" cap="none"/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3"/>
          <a:srcRect/>
          <a:stretch/>
        </p:blipFill>
        <p:spPr>
          <a:xfrm>
            <a:off x="717740" y="1088575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2" name="Google Shape;262;p26"/>
          <p:cNvSpPr/>
          <p:nvPr/>
        </p:nvSpPr>
        <p:spPr>
          <a:xfrm>
            <a:off x="1434958" y="3333258"/>
            <a:ext cx="1240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950"/>
              <a:buFont typeface="IBM Plex Sans"/>
              <a:buNone/>
            </a:pPr>
            <a:r>
              <a:rPr lang="en-US" sz="1800" b="0" i="0" u="none" strike="noStrike" cap="none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Carlos</a:t>
            </a:r>
            <a:endParaRPr sz="1800" b="0" i="0" u="none" strike="noStrike" cap="none" dirty="0"/>
          </a:p>
        </p:txBody>
      </p:sp>
      <p:sp>
        <p:nvSpPr>
          <p:cNvPr id="263" name="Google Shape;263;p26"/>
          <p:cNvSpPr/>
          <p:nvPr/>
        </p:nvSpPr>
        <p:spPr>
          <a:xfrm>
            <a:off x="1527361" y="3585908"/>
            <a:ext cx="4529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750"/>
              <a:buFont typeface="Roboto"/>
              <a:buNone/>
            </a:pPr>
            <a:r>
              <a:rPr lang="en-US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CEO</a:t>
            </a:r>
            <a:endParaRPr b="0" i="0" u="none" strike="noStrike" cap="none" dirty="0"/>
          </a:p>
        </p:txBody>
      </p:sp>
      <p:pic>
        <p:nvPicPr>
          <p:cNvPr id="264" name="Google Shape;264;p26"/>
          <p:cNvPicPr preferRelativeResize="0"/>
          <p:nvPr/>
        </p:nvPicPr>
        <p:blipFill>
          <a:blip r:embed="rId4"/>
          <a:srcRect/>
          <a:stretch/>
        </p:blipFill>
        <p:spPr>
          <a:xfrm>
            <a:off x="3551361" y="108858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5" name="Google Shape;265;p26"/>
          <p:cNvSpPr/>
          <p:nvPr/>
        </p:nvSpPr>
        <p:spPr>
          <a:xfrm>
            <a:off x="4269908" y="3401526"/>
            <a:ext cx="1240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950"/>
              <a:buFont typeface="IBM Plex Sans"/>
              <a:buNone/>
            </a:pPr>
            <a:r>
              <a:rPr lang="en-US" sz="1800" b="0" i="0" u="none" strike="noStrike" cap="none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Claudio</a:t>
            </a:r>
            <a:endParaRPr sz="1800" b="0" i="0" u="none" strike="noStrike" cap="none" dirty="0"/>
          </a:p>
        </p:txBody>
      </p:sp>
      <p:sp>
        <p:nvSpPr>
          <p:cNvPr id="266" name="Google Shape;266;p26"/>
          <p:cNvSpPr/>
          <p:nvPr/>
        </p:nvSpPr>
        <p:spPr>
          <a:xfrm>
            <a:off x="4530966" y="3598966"/>
            <a:ext cx="4529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750"/>
              <a:buFont typeface="Roboto"/>
              <a:buNone/>
            </a:pPr>
            <a:r>
              <a:rPr lang="en-US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CFO</a:t>
            </a:r>
            <a:endParaRPr b="0" i="0" u="none" strike="noStrike" cap="none" dirty="0"/>
          </a:p>
        </p:txBody>
      </p:sp>
      <p:pic>
        <p:nvPicPr>
          <p:cNvPr id="267" name="Google Shape;267;p26"/>
          <p:cNvPicPr preferRelativeResize="0"/>
          <p:nvPr/>
        </p:nvPicPr>
        <p:blipFill>
          <a:blip r:embed="rId5"/>
          <a:srcRect/>
          <a:stretch/>
        </p:blipFill>
        <p:spPr>
          <a:xfrm>
            <a:off x="6179507" y="1096983"/>
            <a:ext cx="2271385" cy="227138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/>
          <p:nvPr/>
        </p:nvSpPr>
        <p:spPr>
          <a:xfrm>
            <a:off x="7062516" y="3401514"/>
            <a:ext cx="1240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950"/>
              <a:buFont typeface="IBM Plex Sans"/>
              <a:buNone/>
            </a:pPr>
            <a:r>
              <a:rPr lang="en-US" sz="1800" b="0" i="0" u="none" strike="noStrike" cap="none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David</a:t>
            </a:r>
            <a:endParaRPr sz="1800" b="0" i="0" u="none" strike="noStrike" cap="none" dirty="0"/>
          </a:p>
        </p:txBody>
      </p:sp>
      <p:sp>
        <p:nvSpPr>
          <p:cNvPr id="269" name="Google Shape;269;p26"/>
          <p:cNvSpPr/>
          <p:nvPr/>
        </p:nvSpPr>
        <p:spPr>
          <a:xfrm>
            <a:off x="6861964" y="3665258"/>
            <a:ext cx="4529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6666"/>
              </a:lnSpc>
              <a:buClr>
                <a:srgbClr val="D4D4D1"/>
              </a:buClr>
              <a:buSzPts val="750"/>
            </a:pPr>
            <a:r>
              <a:rPr lang="en-US" b="1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Head de Vendas</a:t>
            </a:r>
            <a:endParaRPr b="0" i="0" u="none" strike="noStrike" cap="none" dirty="0"/>
          </a:p>
        </p:txBody>
      </p:sp>
      <p:pic>
        <p:nvPicPr>
          <p:cNvPr id="270" name="Google Shape;270;p26"/>
          <p:cNvPicPr preferRelativeResize="0"/>
          <p:nvPr/>
        </p:nvPicPr>
        <p:blipFill>
          <a:blip r:embed="rId6"/>
          <a:srcRect/>
          <a:stretch/>
        </p:blipFill>
        <p:spPr>
          <a:xfrm>
            <a:off x="8845474" y="1119177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1" name="Google Shape;271;p26"/>
          <p:cNvSpPr/>
          <p:nvPr/>
        </p:nvSpPr>
        <p:spPr>
          <a:xfrm>
            <a:off x="9584465" y="3320960"/>
            <a:ext cx="1240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950"/>
              <a:buFont typeface="IBM Plex Sans"/>
              <a:buNone/>
            </a:pPr>
            <a:r>
              <a:rPr lang="en-US" sz="1800" b="0" i="0" u="none" strike="noStrike" cap="none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Filipe</a:t>
            </a:r>
            <a:endParaRPr sz="1800" b="0" i="0" u="none" strike="noStrike" cap="none" dirty="0"/>
          </a:p>
        </p:txBody>
      </p:sp>
      <p:sp>
        <p:nvSpPr>
          <p:cNvPr id="272" name="Google Shape;272;p26"/>
          <p:cNvSpPr/>
          <p:nvPr/>
        </p:nvSpPr>
        <p:spPr>
          <a:xfrm>
            <a:off x="9708175" y="3585908"/>
            <a:ext cx="4529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750"/>
              <a:buFont typeface="Roboto"/>
              <a:buNone/>
            </a:pPr>
            <a:r>
              <a:rPr lang="en-US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CTO</a:t>
            </a:r>
            <a:endParaRPr b="0" i="0" u="none" strike="noStrike" cap="none" dirty="0"/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7"/>
          <a:srcRect/>
          <a:stretch/>
        </p:blipFill>
        <p:spPr>
          <a:xfrm>
            <a:off x="11391664" y="4415105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2467923" y="6735040"/>
            <a:ext cx="1240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950"/>
              <a:buFont typeface="IBM Plex Sans"/>
              <a:buNone/>
            </a:pPr>
            <a:r>
              <a:rPr lang="en-US" sz="1800" b="0" i="0" u="none" strike="noStrike" cap="none" dirty="0" err="1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Kattson</a:t>
            </a:r>
            <a:endParaRPr sz="1800" b="0" i="0" u="none" strike="noStrike" cap="none" dirty="0"/>
          </a:p>
        </p:txBody>
      </p:sp>
      <p:sp>
        <p:nvSpPr>
          <p:cNvPr id="275" name="Google Shape;275;p26"/>
          <p:cNvSpPr/>
          <p:nvPr/>
        </p:nvSpPr>
        <p:spPr>
          <a:xfrm>
            <a:off x="2265743" y="7008646"/>
            <a:ext cx="4529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750"/>
              <a:buFont typeface="Roboto"/>
              <a:buNone/>
            </a:pPr>
            <a:r>
              <a:rPr lang="en-US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Head de </a:t>
            </a:r>
            <a:r>
              <a:rPr lang="en-US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Produto</a:t>
            </a:r>
            <a:endParaRPr b="0" i="0" u="none" strike="noStrike" cap="none" dirty="0"/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8"/>
          <a:srcRect/>
          <a:stretch/>
        </p:blipFill>
        <p:spPr>
          <a:xfrm>
            <a:off x="11391664" y="1129363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7" name="Google Shape;277;p26"/>
          <p:cNvSpPr/>
          <p:nvPr/>
        </p:nvSpPr>
        <p:spPr>
          <a:xfrm>
            <a:off x="12167189" y="3360959"/>
            <a:ext cx="1240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950"/>
              <a:buFont typeface="IBM Plex Sans"/>
              <a:buNone/>
            </a:pPr>
            <a:r>
              <a:rPr lang="en-US" sz="1800" b="0" i="0" u="none" strike="noStrike" cap="none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Leticia</a:t>
            </a:r>
            <a:endParaRPr sz="1800" b="0" i="0" u="none" strike="noStrike" cap="none" dirty="0"/>
          </a:p>
        </p:txBody>
      </p:sp>
      <p:sp>
        <p:nvSpPr>
          <p:cNvPr id="278" name="Google Shape;278;p26"/>
          <p:cNvSpPr/>
          <p:nvPr/>
        </p:nvSpPr>
        <p:spPr>
          <a:xfrm>
            <a:off x="12129915" y="3575510"/>
            <a:ext cx="4529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6666"/>
              </a:lnSpc>
              <a:buClr>
                <a:srgbClr val="D4D4D1"/>
              </a:buClr>
              <a:buSzPts val="750"/>
            </a:pPr>
            <a:r>
              <a:rPr lang="en-US" b="1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IA Expert</a:t>
            </a:r>
            <a:endParaRPr b="0" i="0" u="none" strike="noStrike" cap="none" dirty="0"/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9"/>
          <a:srcRect/>
          <a:stretch/>
        </p:blipFill>
        <p:spPr>
          <a:xfrm>
            <a:off x="1878553" y="4349192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0" name="Google Shape;280;p26"/>
          <p:cNvSpPr/>
          <p:nvPr/>
        </p:nvSpPr>
        <p:spPr>
          <a:xfrm>
            <a:off x="5584982" y="6685709"/>
            <a:ext cx="1240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950"/>
              <a:buFont typeface="IBM Plex Sans"/>
              <a:buNone/>
            </a:pPr>
            <a:r>
              <a:rPr lang="en-US" sz="1800" b="0" i="0" u="none" strike="noStrike" cap="none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Raphael</a:t>
            </a:r>
            <a:endParaRPr sz="1800" b="0" i="0" u="none" strike="noStrike" cap="none" dirty="0"/>
          </a:p>
        </p:txBody>
      </p:sp>
      <p:sp>
        <p:nvSpPr>
          <p:cNvPr id="281" name="Google Shape;281;p26"/>
          <p:cNvSpPr/>
          <p:nvPr/>
        </p:nvSpPr>
        <p:spPr>
          <a:xfrm>
            <a:off x="4979160" y="6913435"/>
            <a:ext cx="4529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750"/>
              <a:buFont typeface="Roboto"/>
              <a:buNone/>
            </a:pPr>
            <a:r>
              <a:rPr lang="en-US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Head de </a:t>
            </a:r>
            <a:r>
              <a:rPr lang="en-US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Expansão</a:t>
            </a:r>
            <a:r>
              <a:rPr lang="en-US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de Negócios</a:t>
            </a:r>
            <a:endParaRPr b="0" i="0" u="none" strike="noStrike" cap="none" dirty="0"/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10"/>
          <a:srcRect/>
          <a:stretch/>
        </p:blipFill>
        <p:spPr>
          <a:xfrm>
            <a:off x="4979160" y="4387033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3" name="Google Shape;283;p26"/>
          <p:cNvSpPr/>
          <p:nvPr/>
        </p:nvSpPr>
        <p:spPr>
          <a:xfrm>
            <a:off x="8849200" y="6769819"/>
            <a:ext cx="1240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950"/>
              <a:buFont typeface="IBM Plex Sans"/>
              <a:buNone/>
            </a:pPr>
            <a:r>
              <a:rPr lang="en-US" sz="1800" b="0" i="0" u="none" strike="noStrike" cap="none" dirty="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Renato</a:t>
            </a:r>
            <a:endParaRPr sz="1800" b="0" i="0" u="none" strike="noStrike" cap="none" dirty="0"/>
          </a:p>
        </p:txBody>
      </p:sp>
      <p:sp>
        <p:nvSpPr>
          <p:cNvPr id="284" name="Google Shape;284;p26"/>
          <p:cNvSpPr/>
          <p:nvPr/>
        </p:nvSpPr>
        <p:spPr>
          <a:xfrm>
            <a:off x="8902174" y="6982210"/>
            <a:ext cx="4529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6666"/>
              </a:lnSpc>
              <a:buClr>
                <a:srgbClr val="D4D4D1"/>
              </a:buClr>
              <a:buSzPts val="750"/>
            </a:pPr>
            <a:r>
              <a:rPr lang="en-US" b="1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IA Expert</a:t>
            </a:r>
            <a:endParaRPr lang="en-US" dirty="0"/>
          </a:p>
        </p:txBody>
      </p:sp>
      <p:pic>
        <p:nvPicPr>
          <p:cNvPr id="285" name="Google Shape;285;p26"/>
          <p:cNvPicPr preferRelativeResize="0"/>
          <p:nvPr/>
        </p:nvPicPr>
        <p:blipFill>
          <a:blip r:embed="rId11"/>
          <a:srcRect/>
          <a:stretch/>
        </p:blipFill>
        <p:spPr>
          <a:xfrm>
            <a:off x="8291057" y="4405072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6" name="Google Shape;286;p26"/>
          <p:cNvSpPr/>
          <p:nvPr/>
        </p:nvSpPr>
        <p:spPr>
          <a:xfrm>
            <a:off x="12129915" y="6803654"/>
            <a:ext cx="1240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950"/>
              <a:buFont typeface="IBM Plex Sans"/>
              <a:buNone/>
            </a:pPr>
            <a:r>
              <a:rPr lang="en-US" sz="1800" b="0" i="0" u="none" strike="noStrike" cap="none" dirty="0" err="1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Thayron</a:t>
            </a:r>
            <a:endParaRPr sz="1800" b="0" i="0" u="none" strike="noStrike" cap="none" dirty="0"/>
          </a:p>
        </p:txBody>
      </p:sp>
      <p:sp>
        <p:nvSpPr>
          <p:cNvPr id="287" name="Google Shape;287;p26"/>
          <p:cNvSpPr/>
          <p:nvPr/>
        </p:nvSpPr>
        <p:spPr>
          <a:xfrm>
            <a:off x="11904400" y="7038104"/>
            <a:ext cx="45297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750"/>
              <a:buFont typeface="Roboto"/>
              <a:buNone/>
            </a:pPr>
            <a:r>
              <a:rPr lang="en-US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Consultor Fiscal</a:t>
            </a:r>
            <a:endParaRPr b="0" i="0" u="none" strike="noStrike" cap="none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/>
          <p:nvPr/>
        </p:nvSpPr>
        <p:spPr>
          <a:xfrm>
            <a:off x="588288" y="404455"/>
            <a:ext cx="3677483" cy="4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850"/>
              <a:buFont typeface="IBM Plex Sans"/>
              <a:buNone/>
            </a:pPr>
            <a:r>
              <a:rPr lang="en-US" sz="285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Investimento</a:t>
            </a:r>
            <a:endParaRPr sz="2850" b="0" i="0" u="none" strike="noStrike" cap="none"/>
          </a:p>
        </p:txBody>
      </p:sp>
      <p:sp>
        <p:nvSpPr>
          <p:cNvPr id="294" name="Google Shape;294;p27"/>
          <p:cNvSpPr/>
          <p:nvPr/>
        </p:nvSpPr>
        <p:spPr>
          <a:xfrm>
            <a:off x="588288" y="922973"/>
            <a:ext cx="2883098" cy="22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1400"/>
              <a:buFont typeface="IBM Plex Sans"/>
              <a:buNone/>
            </a:pPr>
            <a:r>
              <a:rPr lang="en-US" sz="140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Rodada de Investimento Pré-Seed</a:t>
            </a:r>
            <a:endParaRPr sz="1400" b="0" i="0" u="none" strike="noStrike" cap="none"/>
          </a:p>
        </p:txBody>
      </p:sp>
      <p:sp>
        <p:nvSpPr>
          <p:cNvPr id="295" name="Google Shape;295;p27"/>
          <p:cNvSpPr/>
          <p:nvPr/>
        </p:nvSpPr>
        <p:spPr>
          <a:xfrm>
            <a:off x="588288" y="1373386"/>
            <a:ext cx="7340203" cy="634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950"/>
              <a:buFont typeface="IBM Plex Sans"/>
              <a:buNone/>
            </a:pPr>
            <a:r>
              <a:rPr lang="en-US" sz="395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Capital Necessário: R$ 800.000</a:t>
            </a:r>
            <a:endParaRPr sz="3950" b="0" i="0" u="none" strike="noStrike" cap="none"/>
          </a:p>
        </p:txBody>
      </p:sp>
      <p:sp>
        <p:nvSpPr>
          <p:cNvPr id="296" name="Google Shape;296;p27"/>
          <p:cNvSpPr/>
          <p:nvPr/>
        </p:nvSpPr>
        <p:spPr>
          <a:xfrm>
            <a:off x="588288" y="2228255"/>
            <a:ext cx="13453824" cy="23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150"/>
              <a:buFont typeface="Roboto"/>
              <a:buNone/>
            </a:pPr>
            <a:r>
              <a:rPr lang="en-US" sz="11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Participação Oferecida: 10% de equity</a:t>
            </a:r>
            <a:endParaRPr sz="1150" b="0" i="0" u="none" strike="noStrike" cap="none"/>
          </a:p>
        </p:txBody>
      </p:sp>
      <p:sp>
        <p:nvSpPr>
          <p:cNvPr id="297" name="Google Shape;297;p27"/>
          <p:cNvSpPr/>
          <p:nvPr/>
        </p:nvSpPr>
        <p:spPr>
          <a:xfrm>
            <a:off x="588288" y="2628900"/>
            <a:ext cx="13453824" cy="23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150"/>
              <a:buFont typeface="Roboto"/>
              <a:buNone/>
            </a:pPr>
            <a:r>
              <a:rPr lang="en-US" sz="11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Runway: 18 meses</a:t>
            </a:r>
            <a:endParaRPr sz="1150" b="0" i="0" u="none" strike="noStrike" cap="none"/>
          </a:p>
        </p:txBody>
      </p:sp>
      <p:sp>
        <p:nvSpPr>
          <p:cNvPr id="298" name="Google Shape;298;p27"/>
          <p:cNvSpPr/>
          <p:nvPr/>
        </p:nvSpPr>
        <p:spPr>
          <a:xfrm>
            <a:off x="1783080" y="4150995"/>
            <a:ext cx="1809274" cy="36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850"/>
              <a:buFont typeface="IBM Plex Sans"/>
              <a:buNone/>
            </a:pPr>
            <a:r>
              <a:rPr lang="en-US" sz="28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50%</a:t>
            </a:r>
            <a:endParaRPr sz="2850" b="0" i="0" u="none" strike="noStrike" cap="none"/>
          </a:p>
        </p:txBody>
      </p:sp>
      <p:pic>
        <p:nvPicPr>
          <p:cNvPr id="299" name="Google Shape;299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603" y="3231594"/>
            <a:ext cx="2206466" cy="2206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/>
          <p:nvPr/>
        </p:nvSpPr>
        <p:spPr>
          <a:xfrm>
            <a:off x="775216" y="5621774"/>
            <a:ext cx="3825240" cy="22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IBM Plex Sans"/>
              <a:buNone/>
            </a:pPr>
            <a:r>
              <a:rPr lang="en-US" sz="14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Desenvolvimento e Engenharia da Plataforma</a:t>
            </a:r>
            <a:endParaRPr sz="1400" b="0" i="0" u="none" strike="noStrike" cap="none"/>
          </a:p>
        </p:txBody>
      </p:sp>
      <p:sp>
        <p:nvSpPr>
          <p:cNvPr id="301" name="Google Shape;301;p27"/>
          <p:cNvSpPr/>
          <p:nvPr/>
        </p:nvSpPr>
        <p:spPr>
          <a:xfrm>
            <a:off x="588288" y="5998607"/>
            <a:ext cx="4199215" cy="47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150"/>
              <a:buFont typeface="Roboto"/>
              <a:buNone/>
            </a:pPr>
            <a:r>
              <a:rPr lang="en-US" sz="11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Alocação para aprimoramento e expansão da plataforma tecnológica.</a:t>
            </a:r>
            <a:endParaRPr sz="1150" b="0" i="0" u="none" strike="noStrike" cap="none"/>
          </a:p>
        </p:txBody>
      </p:sp>
      <p:sp>
        <p:nvSpPr>
          <p:cNvPr id="302" name="Google Shape;302;p27"/>
          <p:cNvSpPr/>
          <p:nvPr/>
        </p:nvSpPr>
        <p:spPr>
          <a:xfrm>
            <a:off x="6348770" y="4150995"/>
            <a:ext cx="1809274" cy="36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850"/>
              <a:buFont typeface="IBM Plex Sans"/>
              <a:buNone/>
            </a:pPr>
            <a:r>
              <a:rPr lang="en-US" sz="28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30%</a:t>
            </a:r>
            <a:endParaRPr sz="2850" b="0" i="0" u="none" strike="noStrike" cap="none"/>
          </a:p>
        </p:txBody>
      </p:sp>
      <p:pic>
        <p:nvPicPr>
          <p:cNvPr id="303" name="Google Shape;303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0293" y="3231594"/>
            <a:ext cx="2206466" cy="2206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7"/>
          <p:cNvSpPr/>
          <p:nvPr/>
        </p:nvSpPr>
        <p:spPr>
          <a:xfrm>
            <a:off x="5477113" y="5621774"/>
            <a:ext cx="3552944" cy="22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IBM Plex Sans"/>
              <a:buNone/>
            </a:pPr>
            <a:r>
              <a:rPr lang="en-US" sz="14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Marketing, Vendas e Aquisição de Clientes</a:t>
            </a:r>
            <a:endParaRPr sz="1400" b="0" i="0" u="none" strike="noStrike" cap="none"/>
          </a:p>
        </p:txBody>
      </p:sp>
      <p:sp>
        <p:nvSpPr>
          <p:cNvPr id="305" name="Google Shape;305;p27"/>
          <p:cNvSpPr/>
          <p:nvPr/>
        </p:nvSpPr>
        <p:spPr>
          <a:xfrm>
            <a:off x="5153978" y="5998607"/>
            <a:ext cx="4199215" cy="47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150"/>
              <a:buFont typeface="Roboto"/>
              <a:buNone/>
            </a:pPr>
            <a:r>
              <a:rPr lang="en-US" sz="11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Estratégias de aquisição de clientes e fortalecimento da marca no mercado.</a:t>
            </a:r>
            <a:endParaRPr sz="1150" b="0" i="0" u="none" strike="noStrike" cap="none"/>
          </a:p>
        </p:txBody>
      </p:sp>
      <p:sp>
        <p:nvSpPr>
          <p:cNvPr id="306" name="Google Shape;306;p27"/>
          <p:cNvSpPr/>
          <p:nvPr/>
        </p:nvSpPr>
        <p:spPr>
          <a:xfrm>
            <a:off x="10983635" y="4150995"/>
            <a:ext cx="1809274" cy="36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850"/>
              <a:buFont typeface="IBM Plex Sans"/>
              <a:buNone/>
            </a:pPr>
            <a:r>
              <a:rPr lang="en-US" sz="28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20%</a:t>
            </a:r>
            <a:endParaRPr sz="2850" b="0" i="0" u="none" strike="noStrike" cap="none"/>
          </a:p>
        </p:txBody>
      </p:sp>
      <p:pic>
        <p:nvPicPr>
          <p:cNvPr id="307" name="Google Shape;307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85158" y="3231594"/>
            <a:ext cx="2206466" cy="2206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7"/>
          <p:cNvSpPr/>
          <p:nvPr/>
        </p:nvSpPr>
        <p:spPr>
          <a:xfrm>
            <a:off x="10280690" y="5621774"/>
            <a:ext cx="3215283" cy="22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IBM Plex Sans"/>
              <a:buNone/>
            </a:pPr>
            <a:r>
              <a:rPr lang="en-US" sz="14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Infraestrutura e Governança de Dados</a:t>
            </a:r>
            <a:endParaRPr sz="1400" b="0" i="0" u="none" strike="noStrike" cap="none"/>
          </a:p>
        </p:txBody>
      </p:sp>
      <p:sp>
        <p:nvSpPr>
          <p:cNvPr id="309" name="Google Shape;309;p27"/>
          <p:cNvSpPr/>
          <p:nvPr/>
        </p:nvSpPr>
        <p:spPr>
          <a:xfrm>
            <a:off x="9719667" y="5998607"/>
            <a:ext cx="4337447" cy="47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150"/>
              <a:buFont typeface="Roboto"/>
              <a:buNone/>
            </a:pPr>
            <a:r>
              <a:rPr lang="en-US" sz="11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Investimento em operações, segurança de dados e capacidade de escalabilidade.</a:t>
            </a:r>
            <a:endParaRPr sz="1150" b="0" i="0" u="none" strike="noStrike" cap="none"/>
          </a:p>
        </p:txBody>
      </p:sp>
      <p:sp>
        <p:nvSpPr>
          <p:cNvPr id="310" name="Google Shape;310;p27"/>
          <p:cNvSpPr/>
          <p:nvPr/>
        </p:nvSpPr>
        <p:spPr>
          <a:xfrm>
            <a:off x="588288" y="6799898"/>
            <a:ext cx="13453824" cy="23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150"/>
              <a:buFont typeface="Roboto"/>
              <a:buNone/>
            </a:pPr>
            <a:r>
              <a:rPr lang="en-US" sz="11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 investimento que transforma um MVP validado em um produto com tração real e base escalável.</a:t>
            </a:r>
            <a:endParaRPr sz="1150" b="0" i="0" u="none" strike="noStrike" cap="none"/>
          </a:p>
        </p:txBody>
      </p:sp>
      <p:sp>
        <p:nvSpPr>
          <p:cNvPr id="311" name="Google Shape;311;p27"/>
          <p:cNvSpPr/>
          <p:nvPr/>
        </p:nvSpPr>
        <p:spPr>
          <a:xfrm>
            <a:off x="588288" y="7200543"/>
            <a:ext cx="13453824" cy="624721"/>
          </a:xfrm>
          <a:prstGeom prst="roundRect">
            <a:avLst>
              <a:gd name="adj" fmla="val 3532"/>
            </a:avLst>
          </a:prstGeom>
          <a:solidFill>
            <a:srgbClr val="4D1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330" y="7415570"/>
            <a:ext cx="183833" cy="14704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/>
          <p:nvPr/>
        </p:nvSpPr>
        <p:spPr>
          <a:xfrm>
            <a:off x="1066205" y="7384256"/>
            <a:ext cx="12828865" cy="23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Roboto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Objetivo Estratégico: Validar o mercado com 10 clientes pagantes, consolidar parcerias com ERPs e preparar o produto para a rodada Seed em 18 meses.</a:t>
            </a:r>
            <a:endParaRPr sz="1150" b="0" i="0" u="none" strike="noStrike" cap="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5BCA66B6-F377-32A8-4C28-81C8A174D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>
            <a:extLst>
              <a:ext uri="{FF2B5EF4-FFF2-40B4-BE49-F238E27FC236}">
                <a16:creationId xmlns:a16="http://schemas.microsoft.com/office/drawing/2014/main" id="{18FF9D90-B7D1-C607-4ECA-7674724DBF2A}"/>
              </a:ext>
            </a:extLst>
          </p:cNvPr>
          <p:cNvSpPr/>
          <p:nvPr/>
        </p:nvSpPr>
        <p:spPr>
          <a:xfrm>
            <a:off x="873688" y="2594644"/>
            <a:ext cx="12451948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61290"/>
              </a:lnSpc>
              <a:buClr>
                <a:srgbClr val="D4D4D1"/>
              </a:buClr>
              <a:buSzPts val="1550"/>
            </a:pPr>
            <a:r>
              <a:rPr lang="pt-BR" sz="4000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Otimize a gestão fiscal, convertendo documentos em inteligência estratégica por meio de Inteligência Artificial.</a:t>
            </a:r>
            <a:endParaRPr lang="pt-BR" sz="4000" dirty="0"/>
          </a:p>
        </p:txBody>
      </p:sp>
      <p:sp>
        <p:nvSpPr>
          <p:cNvPr id="58" name="Google Shape;58;p16">
            <a:extLst>
              <a:ext uri="{FF2B5EF4-FFF2-40B4-BE49-F238E27FC236}">
                <a16:creationId xmlns:a16="http://schemas.microsoft.com/office/drawing/2014/main" id="{F0A526BA-BB73-A19B-2F7F-E368D7D01C52}"/>
              </a:ext>
            </a:extLst>
          </p:cNvPr>
          <p:cNvSpPr/>
          <p:nvPr/>
        </p:nvSpPr>
        <p:spPr>
          <a:xfrm>
            <a:off x="6280190" y="4883706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endParaRPr sz="1550" b="0" i="0" u="none" strike="noStrike" cap="none"/>
          </a:p>
        </p:txBody>
      </p:sp>
      <p:sp>
        <p:nvSpPr>
          <p:cNvPr id="2" name="Google Shape;79;p17">
            <a:extLst>
              <a:ext uri="{FF2B5EF4-FFF2-40B4-BE49-F238E27FC236}">
                <a16:creationId xmlns:a16="http://schemas.microsoft.com/office/drawing/2014/main" id="{5D06E11C-6179-D06B-CD48-A5C94977464D}"/>
              </a:ext>
            </a:extLst>
          </p:cNvPr>
          <p:cNvSpPr/>
          <p:nvPr/>
        </p:nvSpPr>
        <p:spPr>
          <a:xfrm>
            <a:off x="6280190" y="4132456"/>
            <a:ext cx="12745164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endParaRPr sz="1550" b="0" i="0" u="none" strike="noStrike" cap="none" dirty="0"/>
          </a:p>
        </p:txBody>
      </p:sp>
      <p:sp>
        <p:nvSpPr>
          <p:cNvPr id="3" name="Google Shape;57;p16">
            <a:extLst>
              <a:ext uri="{FF2B5EF4-FFF2-40B4-BE49-F238E27FC236}">
                <a16:creationId xmlns:a16="http://schemas.microsoft.com/office/drawing/2014/main" id="{C12B2666-35B5-2087-CE3D-3E0DE62F95C5}"/>
              </a:ext>
            </a:extLst>
          </p:cNvPr>
          <p:cNvSpPr/>
          <p:nvPr/>
        </p:nvSpPr>
        <p:spPr>
          <a:xfrm>
            <a:off x="613954" y="5634956"/>
            <a:ext cx="12971417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endParaRPr sz="32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86685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E853C771-F91F-C36B-0CED-D51D1774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6" descr="preencoded.png">
            <a:extLst>
              <a:ext uri="{FF2B5EF4-FFF2-40B4-BE49-F238E27FC236}">
                <a16:creationId xmlns:a16="http://schemas.microsoft.com/office/drawing/2014/main" id="{555A1793-748F-A4E7-C5E5-833B3ADFD8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6">
            <a:extLst>
              <a:ext uri="{FF2B5EF4-FFF2-40B4-BE49-F238E27FC236}">
                <a16:creationId xmlns:a16="http://schemas.microsoft.com/office/drawing/2014/main" id="{3552A410-1450-2C1F-3D1F-EB29DEF3B839}"/>
              </a:ext>
            </a:extLst>
          </p:cNvPr>
          <p:cNvSpPr/>
          <p:nvPr/>
        </p:nvSpPr>
        <p:spPr>
          <a:xfrm>
            <a:off x="6280190" y="2487573"/>
            <a:ext cx="7556421" cy="124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900"/>
              <a:buFont typeface="IBM Plex Sans"/>
              <a:buNone/>
            </a:pPr>
            <a:r>
              <a:rPr lang="en-US" sz="390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AI-Agents | Gestão Fiscal Inteligente</a:t>
            </a:r>
            <a:endParaRPr sz="3900" b="0" i="0" u="none" strike="noStrike" cap="none"/>
          </a:p>
        </p:txBody>
      </p:sp>
      <p:sp>
        <p:nvSpPr>
          <p:cNvPr id="58" name="Google Shape;58;p16">
            <a:extLst>
              <a:ext uri="{FF2B5EF4-FFF2-40B4-BE49-F238E27FC236}">
                <a16:creationId xmlns:a16="http://schemas.microsoft.com/office/drawing/2014/main" id="{09566FEE-786C-CADD-6983-356C5469ACE6}"/>
              </a:ext>
            </a:extLst>
          </p:cNvPr>
          <p:cNvSpPr/>
          <p:nvPr/>
        </p:nvSpPr>
        <p:spPr>
          <a:xfrm>
            <a:off x="6280190" y="4883706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endParaRPr sz="1550" b="0" i="0" u="none" strike="noStrike" cap="none"/>
          </a:p>
        </p:txBody>
      </p:sp>
      <p:sp>
        <p:nvSpPr>
          <p:cNvPr id="59" name="Google Shape;59;p16">
            <a:extLst>
              <a:ext uri="{FF2B5EF4-FFF2-40B4-BE49-F238E27FC236}">
                <a16:creationId xmlns:a16="http://schemas.microsoft.com/office/drawing/2014/main" id="{2A6F2A37-88E0-FE67-950A-990AA7E4DEC1}"/>
              </a:ext>
            </a:extLst>
          </p:cNvPr>
          <p:cNvSpPr/>
          <p:nvPr/>
        </p:nvSpPr>
        <p:spPr>
          <a:xfrm>
            <a:off x="6280189" y="4343103"/>
            <a:ext cx="7556421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20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Equipe: Challenge Accepted</a:t>
            </a:r>
            <a:endParaRPr sz="2000" b="1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159456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793790" y="1407319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900"/>
              <a:buFont typeface="IBM Plex Sans"/>
              <a:buNone/>
            </a:pPr>
            <a:r>
              <a:rPr lang="en-US" sz="390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O Problema</a:t>
            </a:r>
            <a:endParaRPr sz="3900" b="0" i="0" u="none" strike="noStrike" cap="none"/>
          </a:p>
        </p:txBody>
      </p:sp>
      <p:sp>
        <p:nvSpPr>
          <p:cNvPr id="66" name="Google Shape;66;p17"/>
          <p:cNvSpPr/>
          <p:nvPr/>
        </p:nvSpPr>
        <p:spPr>
          <a:xfrm>
            <a:off x="793790" y="2106692"/>
            <a:ext cx="3790831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Desafios da Gestão Fiscal Manual</a:t>
            </a:r>
            <a:endParaRPr sz="1950" b="0" i="0" u="none" strike="noStrike" cap="none"/>
          </a:p>
        </p:txBody>
      </p:sp>
      <p:sp>
        <p:nvSpPr>
          <p:cNvPr id="67" name="Google Shape;67;p17"/>
          <p:cNvSpPr/>
          <p:nvPr/>
        </p:nvSpPr>
        <p:spPr>
          <a:xfrm>
            <a:off x="793790" y="2714506"/>
            <a:ext cx="6422231" cy="1461016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7"/>
          <p:cNvSpPr/>
          <p:nvPr/>
        </p:nvSpPr>
        <p:spPr>
          <a:xfrm>
            <a:off x="992148" y="291286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Múltiplos Formatos</a:t>
            </a:r>
            <a:endParaRPr sz="1950" b="0" i="0" u="none" strike="noStrike" cap="none"/>
          </a:p>
        </p:txBody>
      </p:sp>
      <p:sp>
        <p:nvSpPr>
          <p:cNvPr id="69" name="Google Shape;69;p17"/>
          <p:cNvSpPr/>
          <p:nvPr/>
        </p:nvSpPr>
        <p:spPr>
          <a:xfrm>
            <a:off x="992148" y="3342084"/>
            <a:ext cx="6025515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Notas fiscais são recebidas em diversos formatos (PDF, texto</a:t>
            </a:r>
            <a:r>
              <a:rPr lang="en-US" sz="15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e imagem</a:t>
            </a: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), gerando complexidade operacional.</a:t>
            </a:r>
            <a:endParaRPr sz="1550" b="0" i="0" u="none" strike="noStrike" cap="none"/>
          </a:p>
        </p:txBody>
      </p:sp>
      <p:sp>
        <p:nvSpPr>
          <p:cNvPr id="70" name="Google Shape;70;p17"/>
          <p:cNvSpPr/>
          <p:nvPr/>
        </p:nvSpPr>
        <p:spPr>
          <a:xfrm>
            <a:off x="7414379" y="2714506"/>
            <a:ext cx="6422231" cy="1461016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7612737" y="2912864"/>
            <a:ext cx="2659737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Perda de Produtividade</a:t>
            </a:r>
            <a:endParaRPr sz="1950" b="0" i="0" u="none" strike="noStrike" cap="none"/>
          </a:p>
        </p:txBody>
      </p:sp>
      <p:sp>
        <p:nvSpPr>
          <p:cNvPr id="72" name="Google Shape;72;p17"/>
          <p:cNvSpPr/>
          <p:nvPr/>
        </p:nvSpPr>
        <p:spPr>
          <a:xfrm>
            <a:off x="7612737" y="3342084"/>
            <a:ext cx="6025515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 entrada manual de dados resulta na alocação ineficiente de até </a:t>
            </a:r>
            <a:r>
              <a:rPr lang="en-US" sz="15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20% do tempo</a:t>
            </a: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da equipe financeira.</a:t>
            </a:r>
            <a:endParaRPr sz="1550" b="0" i="0" u="none" strike="noStrike" cap="none"/>
          </a:p>
        </p:txBody>
      </p:sp>
      <p:sp>
        <p:nvSpPr>
          <p:cNvPr id="73" name="Google Shape;73;p17"/>
          <p:cNvSpPr/>
          <p:nvPr/>
        </p:nvSpPr>
        <p:spPr>
          <a:xfrm>
            <a:off x="793790" y="4373880"/>
            <a:ext cx="6422231" cy="1461016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992148" y="4572238"/>
            <a:ext cx="274891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Riscos de Conformidade</a:t>
            </a:r>
            <a:endParaRPr sz="1950" b="0" i="0" u="none" strike="noStrike" cap="none"/>
          </a:p>
        </p:txBody>
      </p:sp>
      <p:sp>
        <p:nvSpPr>
          <p:cNvPr id="75" name="Google Shape;75;p17"/>
          <p:cNvSpPr/>
          <p:nvPr/>
        </p:nvSpPr>
        <p:spPr>
          <a:xfrm>
            <a:off x="992148" y="5001458"/>
            <a:ext cx="6025515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Inconsistências nos dados podem acarretar multas e comprometer a conformidade fiscal da empresa.</a:t>
            </a:r>
            <a:endParaRPr sz="1550" b="0" i="0" u="none" strike="noStrike" cap="none"/>
          </a:p>
        </p:txBody>
      </p:sp>
      <p:sp>
        <p:nvSpPr>
          <p:cNvPr id="76" name="Google Shape;76;p17"/>
          <p:cNvSpPr/>
          <p:nvPr/>
        </p:nvSpPr>
        <p:spPr>
          <a:xfrm>
            <a:off x="7414379" y="4373880"/>
            <a:ext cx="6422231" cy="1461016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7612737" y="4572238"/>
            <a:ext cx="3865959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Dificuldade na Análise Estratégica</a:t>
            </a:r>
            <a:endParaRPr sz="1950" b="0" i="0" u="none" strike="noStrike" cap="none"/>
          </a:p>
        </p:txBody>
      </p:sp>
      <p:sp>
        <p:nvSpPr>
          <p:cNvPr id="78" name="Google Shape;78;p17"/>
          <p:cNvSpPr/>
          <p:nvPr/>
        </p:nvSpPr>
        <p:spPr>
          <a:xfrm>
            <a:off x="7612737" y="5001458"/>
            <a:ext cx="6025515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Informações fragmentadas em documentos impedem a tomada de decisões estratégicas em tempo real.</a:t>
            </a:r>
            <a:endParaRPr sz="1550" b="0" i="0" u="none" strike="noStrike" cap="none"/>
          </a:p>
        </p:txBody>
      </p:sp>
      <p:sp>
        <p:nvSpPr>
          <p:cNvPr id="79" name="Google Shape;79;p17"/>
          <p:cNvSpPr/>
          <p:nvPr/>
        </p:nvSpPr>
        <p:spPr>
          <a:xfrm>
            <a:off x="1091446" y="6281380"/>
            <a:ext cx="12745164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Sua equipe ainda depende da inserção manual de dados fiscais?</a:t>
            </a:r>
            <a:endParaRPr sz="1550" b="0" i="0" u="none" strike="noStrike" cap="none"/>
          </a:p>
        </p:txBody>
      </p:sp>
      <p:sp>
        <p:nvSpPr>
          <p:cNvPr id="80" name="Google Shape;80;p17"/>
          <p:cNvSpPr/>
          <p:nvPr/>
        </p:nvSpPr>
        <p:spPr>
          <a:xfrm>
            <a:off x="793790" y="6058138"/>
            <a:ext cx="22860" cy="764024"/>
          </a:xfrm>
          <a:prstGeom prst="rect">
            <a:avLst/>
          </a:prstGeom>
          <a:solidFill>
            <a:srgbClr val="FFBC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300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696754" y="478988"/>
            <a:ext cx="4355068" cy="54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400"/>
              <a:buFont typeface="IBM Plex Sans"/>
              <a:buNone/>
            </a:pPr>
            <a:r>
              <a:rPr lang="en-US" sz="340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A Solução</a:t>
            </a:r>
            <a:endParaRPr sz="3400" b="0" i="0" u="none" strike="noStrike" cap="none"/>
          </a:p>
        </p:txBody>
      </p:sp>
      <p:sp>
        <p:nvSpPr>
          <p:cNvPr id="88" name="Google Shape;88;p18"/>
          <p:cNvSpPr/>
          <p:nvPr/>
        </p:nvSpPr>
        <p:spPr>
          <a:xfrm>
            <a:off x="696754" y="1092994"/>
            <a:ext cx="4575453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1700"/>
              <a:buFont typeface="IBM Plex Sans"/>
              <a:buNone/>
            </a:pPr>
            <a:r>
              <a:rPr lang="en-US" sz="1700" b="0" i="0" u="none" strike="noStrike" cap="none" dirty="0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Plataforma </a:t>
            </a:r>
            <a:r>
              <a:rPr lang="en-US" sz="1700" b="0" i="0" u="none" strike="noStrike" cap="none" dirty="0" err="1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Inteligente</a:t>
            </a:r>
            <a:r>
              <a:rPr lang="en-US" sz="1700" b="0" i="0" u="none" strike="noStrike" cap="none" dirty="0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 para </a:t>
            </a:r>
            <a:r>
              <a:rPr lang="en-US" sz="1700" b="0" i="0" u="none" strike="noStrike" cap="none" dirty="0" err="1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Automação</a:t>
            </a:r>
            <a:r>
              <a:rPr lang="en-US" sz="1700" b="0" i="0" u="none" strike="noStrike" cap="none" dirty="0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 Fiscal</a:t>
            </a:r>
            <a:endParaRPr sz="1700" b="0" i="0" u="none" strike="noStrike" cap="none" dirty="0"/>
          </a:p>
        </p:txBody>
      </p:sp>
      <p:sp>
        <p:nvSpPr>
          <p:cNvPr id="89" name="Google Shape;89;p18"/>
          <p:cNvSpPr/>
          <p:nvPr/>
        </p:nvSpPr>
        <p:spPr>
          <a:xfrm>
            <a:off x="696746" y="1626400"/>
            <a:ext cx="3627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350"/>
              <a:buFont typeface="IBM Plex Sans"/>
              <a:buNone/>
            </a:pPr>
            <a:r>
              <a:rPr lang="en-US" sz="13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en-US" sz="1350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350" b="0" i="0" u="none" strike="noStrike" cap="none"/>
          </a:p>
        </p:txBody>
      </p:sp>
      <p:sp>
        <p:nvSpPr>
          <p:cNvPr id="90" name="Google Shape;90;p18"/>
          <p:cNvSpPr/>
          <p:nvPr/>
        </p:nvSpPr>
        <p:spPr>
          <a:xfrm>
            <a:off x="696754" y="1899404"/>
            <a:ext cx="7750493" cy="22860"/>
          </a:xfrm>
          <a:prstGeom prst="rect">
            <a:avLst/>
          </a:prstGeom>
          <a:solidFill>
            <a:srgbClr val="FFBC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696754" y="2032159"/>
            <a:ext cx="2885837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IBM Plex Sans"/>
              <a:buNone/>
            </a:pPr>
            <a:r>
              <a:rPr lang="en-US" sz="17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Processamento Multiformato</a:t>
            </a:r>
            <a:endParaRPr sz="1700" b="0" i="0" u="none" strike="noStrike" cap="none"/>
          </a:p>
        </p:txBody>
      </p:sp>
      <p:sp>
        <p:nvSpPr>
          <p:cNvPr id="92" name="Google Shape;92;p18"/>
          <p:cNvSpPr/>
          <p:nvPr/>
        </p:nvSpPr>
        <p:spPr>
          <a:xfrm>
            <a:off x="696754" y="2408753"/>
            <a:ext cx="7750493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350"/>
              <a:buFont typeface="Roboto"/>
              <a:buNone/>
            </a:pPr>
            <a:r>
              <a:rPr lang="en-US" sz="13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Compatível com diversos formatos: PDF, </a:t>
            </a:r>
            <a:r>
              <a:rPr lang="en-US" sz="13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imagem</a:t>
            </a:r>
            <a:r>
              <a:rPr lang="en-US" sz="13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lang="en-US" sz="13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texto,</a:t>
            </a:r>
            <a:r>
              <a:rPr lang="en-US" sz="13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eliminando a necessidade de pré-processamento.</a:t>
            </a:r>
            <a:endParaRPr sz="1350" b="0" i="0" u="none" strike="noStrike" cap="none"/>
          </a:p>
        </p:txBody>
      </p:sp>
      <p:sp>
        <p:nvSpPr>
          <p:cNvPr id="93" name="Google Shape;93;p18"/>
          <p:cNvSpPr/>
          <p:nvPr/>
        </p:nvSpPr>
        <p:spPr>
          <a:xfrm>
            <a:off x="696745" y="3270775"/>
            <a:ext cx="3627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350"/>
              <a:buFont typeface="IBM Plex Sans"/>
              <a:buNone/>
            </a:pPr>
            <a:r>
              <a:rPr lang="en-US" sz="13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1350" b="0" i="0" u="none" strike="noStrike" cap="none"/>
          </a:p>
        </p:txBody>
      </p:sp>
      <p:sp>
        <p:nvSpPr>
          <p:cNvPr id="94" name="Google Shape;94;p18"/>
          <p:cNvSpPr/>
          <p:nvPr/>
        </p:nvSpPr>
        <p:spPr>
          <a:xfrm>
            <a:off x="696754" y="3543776"/>
            <a:ext cx="7750493" cy="22860"/>
          </a:xfrm>
          <a:prstGeom prst="rect">
            <a:avLst/>
          </a:prstGeom>
          <a:solidFill>
            <a:srgbClr val="FFBC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696754" y="3676531"/>
            <a:ext cx="2177534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IBM Plex Sans"/>
              <a:buNone/>
            </a:pPr>
            <a:r>
              <a:rPr lang="en-US" sz="17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Extração Otimizada</a:t>
            </a:r>
            <a:endParaRPr sz="1700" b="0" i="0" u="none" strike="noStrike" cap="none"/>
          </a:p>
        </p:txBody>
      </p:sp>
      <p:sp>
        <p:nvSpPr>
          <p:cNvPr id="96" name="Google Shape;96;p18"/>
          <p:cNvSpPr/>
          <p:nvPr/>
        </p:nvSpPr>
        <p:spPr>
          <a:xfrm>
            <a:off x="696754" y="4053126"/>
            <a:ext cx="7750493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350"/>
              <a:buFont typeface="Roboto"/>
              <a:buNone/>
            </a:pPr>
            <a:r>
              <a:rPr lang="en-US" sz="13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Padronização e normalização </a:t>
            </a:r>
            <a:r>
              <a:rPr lang="en-US" sz="13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automática dos</a:t>
            </a:r>
            <a:r>
              <a:rPr lang="en-US" sz="13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campos essenciais através de modelos avançados de reconhecimento de padrões de linguagem.</a:t>
            </a:r>
            <a:endParaRPr sz="1350" b="0" i="0" u="none" strike="noStrike" cap="none"/>
          </a:p>
        </p:txBody>
      </p:sp>
      <p:sp>
        <p:nvSpPr>
          <p:cNvPr id="97" name="Google Shape;97;p18"/>
          <p:cNvSpPr/>
          <p:nvPr/>
        </p:nvSpPr>
        <p:spPr>
          <a:xfrm>
            <a:off x="696745" y="4915150"/>
            <a:ext cx="3627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350"/>
              <a:buFont typeface="IBM Plex Sans"/>
              <a:buNone/>
            </a:pPr>
            <a:r>
              <a:rPr lang="en-US" sz="13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1350" b="0" i="0" u="none" strike="noStrike" cap="none"/>
          </a:p>
        </p:txBody>
      </p:sp>
      <p:sp>
        <p:nvSpPr>
          <p:cNvPr id="98" name="Google Shape;98;p18"/>
          <p:cNvSpPr/>
          <p:nvPr/>
        </p:nvSpPr>
        <p:spPr>
          <a:xfrm>
            <a:off x="696754" y="5188148"/>
            <a:ext cx="7750493" cy="22860"/>
          </a:xfrm>
          <a:prstGeom prst="rect">
            <a:avLst/>
          </a:prstGeom>
          <a:solidFill>
            <a:srgbClr val="FFBC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96754" y="5320903"/>
            <a:ext cx="2881908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IBM Plex Sans"/>
              <a:buNone/>
            </a:pPr>
            <a:r>
              <a:rPr lang="en-US" sz="17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Armazenamento Estruturado</a:t>
            </a:r>
            <a:endParaRPr sz="1700" b="0" i="0" u="none" strike="noStrike" cap="none"/>
          </a:p>
        </p:txBody>
      </p:sp>
      <p:sp>
        <p:nvSpPr>
          <p:cNvPr id="100" name="Google Shape;100;p18"/>
          <p:cNvSpPr/>
          <p:nvPr/>
        </p:nvSpPr>
        <p:spPr>
          <a:xfrm>
            <a:off x="696754" y="5697498"/>
            <a:ext cx="7750493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350"/>
              <a:buFont typeface="Roboto"/>
              <a:buNone/>
            </a:pPr>
            <a:r>
              <a:rPr lang="en-US" sz="1350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Organização</a:t>
            </a:r>
            <a:r>
              <a:rPr lang="en-US" sz="1350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dos 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dados </a:t>
            </a:r>
            <a:r>
              <a:rPr lang="en-US" sz="1350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com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SQLite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garantindo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segurança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conformidade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através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governança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completa.</a:t>
            </a:r>
            <a:endParaRPr sz="1350" b="0" i="0" u="none" strike="noStrike" cap="none" dirty="0"/>
          </a:p>
        </p:txBody>
      </p:sp>
      <p:sp>
        <p:nvSpPr>
          <p:cNvPr id="101" name="Google Shape;101;p18"/>
          <p:cNvSpPr/>
          <p:nvPr/>
        </p:nvSpPr>
        <p:spPr>
          <a:xfrm>
            <a:off x="696747" y="6559500"/>
            <a:ext cx="3015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350"/>
              <a:buFont typeface="IBM Plex Sans"/>
              <a:buNone/>
            </a:pPr>
            <a:r>
              <a:rPr lang="en-US" sz="13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1350" b="0" i="0" u="none" strike="noStrike" cap="none"/>
          </a:p>
        </p:txBody>
      </p:sp>
      <p:sp>
        <p:nvSpPr>
          <p:cNvPr id="102" name="Google Shape;102;p18"/>
          <p:cNvSpPr/>
          <p:nvPr/>
        </p:nvSpPr>
        <p:spPr>
          <a:xfrm>
            <a:off x="696754" y="6832521"/>
            <a:ext cx="7750493" cy="22860"/>
          </a:xfrm>
          <a:prstGeom prst="rect">
            <a:avLst/>
          </a:prstGeom>
          <a:solidFill>
            <a:srgbClr val="FFBC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96754" y="6965275"/>
            <a:ext cx="2177534" cy="27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00"/>
              <a:buFont typeface="IBM Plex Sans"/>
              <a:buNone/>
            </a:pPr>
            <a:r>
              <a:rPr lang="en-US" sz="17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Análise Intuitiva</a:t>
            </a:r>
            <a:endParaRPr sz="1700" b="0" i="0" u="none" strike="noStrike" cap="none"/>
          </a:p>
        </p:txBody>
      </p:sp>
      <p:sp>
        <p:nvSpPr>
          <p:cNvPr id="104" name="Google Shape;104;p18"/>
          <p:cNvSpPr/>
          <p:nvPr/>
        </p:nvSpPr>
        <p:spPr>
          <a:xfrm>
            <a:off x="696754" y="7341870"/>
            <a:ext cx="7750493" cy="27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350"/>
              <a:buFont typeface="Roboto"/>
              <a:buNone/>
            </a:pP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Interface web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permite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consultas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complexas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utilizando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linguagem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natural e 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disponibilização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350" b="0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integração</a:t>
            </a:r>
            <a:r>
              <a:rPr lang="en-US" sz="1350" b="0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via API</a:t>
            </a:r>
            <a:endParaRPr sz="1350" b="0" i="0" u="none" strike="noStrike" cap="non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/>
          <p:nvPr/>
        </p:nvSpPr>
        <p:spPr>
          <a:xfrm>
            <a:off x="748070" y="514350"/>
            <a:ext cx="4676061" cy="584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650"/>
              <a:buFont typeface="IBM Plex Sans"/>
              <a:buNone/>
            </a:pPr>
            <a:r>
              <a:rPr lang="en-US" sz="365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Tecnologia</a:t>
            </a:r>
            <a:endParaRPr sz="3650" b="0" i="0" u="none" strike="noStrike" cap="none"/>
          </a:p>
        </p:txBody>
      </p:sp>
      <p:sp>
        <p:nvSpPr>
          <p:cNvPr id="130" name="Google Shape;130;p20"/>
          <p:cNvSpPr/>
          <p:nvPr/>
        </p:nvSpPr>
        <p:spPr>
          <a:xfrm>
            <a:off x="748070" y="1566148"/>
            <a:ext cx="3398282" cy="29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1800"/>
              <a:buFont typeface="IBM Plex Sans"/>
              <a:buNone/>
            </a:pPr>
            <a:r>
              <a:rPr lang="en-US" sz="180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Tecnologia de Ponta e Escalável</a:t>
            </a:r>
            <a:endParaRPr sz="1800" b="0" i="0" u="none" strike="noStrike" cap="none"/>
          </a:p>
        </p:txBody>
      </p:sp>
      <p:sp>
        <p:nvSpPr>
          <p:cNvPr id="131" name="Google Shape;131;p20"/>
          <p:cNvSpPr/>
          <p:nvPr/>
        </p:nvSpPr>
        <p:spPr>
          <a:xfrm>
            <a:off x="748070" y="2045375"/>
            <a:ext cx="6339007" cy="29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BC8F"/>
              </a:buClr>
              <a:buSzPts val="1450"/>
              <a:buFont typeface="Roboto"/>
              <a:buNone/>
            </a:pP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LangChain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·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Google Gemini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·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Streamlit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·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SQLite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·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API REST</a:t>
            </a:r>
            <a:endParaRPr sz="1450" b="0" i="0" u="none" strike="noStrike" cap="none"/>
          </a:p>
        </p:txBody>
      </p:sp>
      <p:sp>
        <p:nvSpPr>
          <p:cNvPr id="132" name="Google Shape;132;p20"/>
          <p:cNvSpPr/>
          <p:nvPr/>
        </p:nvSpPr>
        <p:spPr>
          <a:xfrm>
            <a:off x="748070" y="2512814"/>
            <a:ext cx="6339007" cy="59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 infraestrutura é moderna, flexível e otimizada para integração contínua com ERPs e sistemas contábeis existentes.</a:t>
            </a:r>
            <a:endParaRPr sz="1450" b="0" i="0" u="none" strike="noStrike" cap="none"/>
          </a:p>
        </p:txBody>
      </p:sp>
      <p:sp>
        <p:nvSpPr>
          <p:cNvPr id="133" name="Google Shape;133;p20"/>
          <p:cNvSpPr/>
          <p:nvPr/>
        </p:nvSpPr>
        <p:spPr>
          <a:xfrm>
            <a:off x="748070" y="3279458"/>
            <a:ext cx="6339007" cy="89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 arquitetura foi concebida para suportar a expansão estratégica de sua organização, atendendo a demandas desde startups em crescimento acelerado até grandes corporações.</a:t>
            </a:r>
            <a:endParaRPr sz="1450" b="0" i="0" u="none" strike="noStrike" cap="none"/>
          </a:p>
        </p:txBody>
      </p:sp>
      <p:pic>
        <p:nvPicPr>
          <p:cNvPr id="134" name="Google Shape;134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8469" y="726603"/>
            <a:ext cx="6339008" cy="633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793790" y="2089428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900"/>
              <a:buFont typeface="IBM Plex Sans"/>
              <a:buNone/>
            </a:pPr>
            <a:r>
              <a:rPr lang="en-US" sz="390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Mercado</a:t>
            </a:r>
            <a:endParaRPr sz="3900" b="0" i="0" u="none" strike="noStrike" cap="none"/>
          </a:p>
        </p:txBody>
      </p:sp>
      <p:sp>
        <p:nvSpPr>
          <p:cNvPr id="176" name="Google Shape;176;p22"/>
          <p:cNvSpPr/>
          <p:nvPr/>
        </p:nvSpPr>
        <p:spPr>
          <a:xfrm>
            <a:off x="793790" y="3106341"/>
            <a:ext cx="4182189" cy="65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5150"/>
              <a:buFont typeface="IBM Plex Sans"/>
              <a:buNone/>
            </a:pPr>
            <a:r>
              <a:rPr lang="en-US" sz="51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R$ 28bi</a:t>
            </a:r>
            <a:endParaRPr sz="5150" b="0" i="0" u="none" strike="noStrike" cap="none"/>
          </a:p>
        </p:txBody>
      </p:sp>
      <p:sp>
        <p:nvSpPr>
          <p:cNvPr id="177" name="Google Shape;177;p22"/>
          <p:cNvSpPr/>
          <p:nvPr/>
        </p:nvSpPr>
        <p:spPr>
          <a:xfrm>
            <a:off x="1644372" y="400931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TAM</a:t>
            </a:r>
            <a:endParaRPr sz="1950" b="0" i="0" u="none" strike="noStrike" cap="none"/>
          </a:p>
        </p:txBody>
      </p:sp>
      <p:sp>
        <p:nvSpPr>
          <p:cNvPr id="178" name="Google Shape;178;p22"/>
          <p:cNvSpPr/>
          <p:nvPr/>
        </p:nvSpPr>
        <p:spPr>
          <a:xfrm>
            <a:off x="793790" y="4438531"/>
            <a:ext cx="4182189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Total Addressable Market — mercado total de gestão fiscal no Brasil</a:t>
            </a:r>
            <a:endParaRPr sz="1550" b="0" i="0" u="none" strike="noStrike" cap="none"/>
          </a:p>
        </p:txBody>
      </p:sp>
      <p:sp>
        <p:nvSpPr>
          <p:cNvPr id="179" name="Google Shape;179;p22"/>
          <p:cNvSpPr/>
          <p:nvPr/>
        </p:nvSpPr>
        <p:spPr>
          <a:xfrm>
            <a:off x="5223986" y="3106341"/>
            <a:ext cx="4182308" cy="65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5150"/>
              <a:buFont typeface="IBM Plex Sans"/>
              <a:buNone/>
            </a:pPr>
            <a:r>
              <a:rPr lang="en-US" sz="51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R$ 3,6bi</a:t>
            </a:r>
            <a:endParaRPr sz="5150" b="0" i="0" u="none" strike="noStrike" cap="none"/>
          </a:p>
        </p:txBody>
      </p:sp>
      <p:sp>
        <p:nvSpPr>
          <p:cNvPr id="180" name="Google Shape;180;p22"/>
          <p:cNvSpPr/>
          <p:nvPr/>
        </p:nvSpPr>
        <p:spPr>
          <a:xfrm>
            <a:off x="6074688" y="400931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SAM</a:t>
            </a:r>
            <a:endParaRPr sz="1950" b="0" i="0" u="none" strike="noStrike" cap="none"/>
          </a:p>
        </p:txBody>
      </p:sp>
      <p:sp>
        <p:nvSpPr>
          <p:cNvPr id="181" name="Google Shape;181;p22"/>
          <p:cNvSpPr/>
          <p:nvPr/>
        </p:nvSpPr>
        <p:spPr>
          <a:xfrm>
            <a:off x="5223986" y="4438531"/>
            <a:ext cx="4182308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Serviceable Addressable Market — segmento acessível com nossa solução</a:t>
            </a:r>
            <a:endParaRPr sz="1550" b="0" i="0" u="none" strike="noStrike" cap="none"/>
          </a:p>
        </p:txBody>
      </p:sp>
      <p:sp>
        <p:nvSpPr>
          <p:cNvPr id="182" name="Google Shape;182;p22"/>
          <p:cNvSpPr/>
          <p:nvPr/>
        </p:nvSpPr>
        <p:spPr>
          <a:xfrm>
            <a:off x="9654302" y="3106341"/>
            <a:ext cx="4182308" cy="65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5150"/>
              <a:buFont typeface="IBM Plex Sans"/>
              <a:buNone/>
            </a:pPr>
            <a:r>
              <a:rPr lang="en-US" sz="51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R$ 180mi</a:t>
            </a:r>
            <a:endParaRPr sz="5150" b="0" i="0" u="none" strike="noStrike" cap="none"/>
          </a:p>
        </p:txBody>
      </p:sp>
      <p:sp>
        <p:nvSpPr>
          <p:cNvPr id="183" name="Google Shape;183;p22"/>
          <p:cNvSpPr/>
          <p:nvPr/>
        </p:nvSpPr>
        <p:spPr>
          <a:xfrm>
            <a:off x="10505003" y="4009311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SOM</a:t>
            </a:r>
            <a:endParaRPr sz="1950" b="0" i="0" u="none" strike="noStrike" cap="none"/>
          </a:p>
        </p:txBody>
      </p:sp>
      <p:sp>
        <p:nvSpPr>
          <p:cNvPr id="184" name="Google Shape;184;p22"/>
          <p:cNvSpPr/>
          <p:nvPr/>
        </p:nvSpPr>
        <p:spPr>
          <a:xfrm>
            <a:off x="9654302" y="4438531"/>
            <a:ext cx="4182308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Serviceable Obtainable Market — 5% de participação projetada em ARR</a:t>
            </a:r>
            <a:endParaRPr sz="1550" b="0" i="0" u="none" strike="noStrike" cap="none"/>
          </a:p>
        </p:txBody>
      </p:sp>
      <p:sp>
        <p:nvSpPr>
          <p:cNvPr id="185" name="Google Shape;185;p22"/>
          <p:cNvSpPr/>
          <p:nvPr/>
        </p:nvSpPr>
        <p:spPr>
          <a:xfrm>
            <a:off x="793790" y="5296853"/>
            <a:ext cx="13042821" cy="843201"/>
          </a:xfrm>
          <a:prstGeom prst="roundRect">
            <a:avLst>
              <a:gd name="adj" fmla="val 3531"/>
            </a:avLst>
          </a:prstGeom>
          <a:solidFill>
            <a:srgbClr val="4D1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2148" y="5592128"/>
            <a:ext cx="248007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1438513" y="5544741"/>
            <a:ext cx="12199739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Roboto"/>
              <a:buNone/>
            </a:pPr>
            <a:r>
              <a:rPr lang="en-US" sz="15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15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complexidade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fiscal é um </a:t>
            </a:r>
            <a:r>
              <a:rPr lang="en-US" sz="15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desafio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global, e o Brasil </a:t>
            </a:r>
            <a:r>
              <a:rPr lang="en-US" sz="15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oferece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um </a:t>
            </a:r>
            <a:r>
              <a:rPr lang="en-US" sz="15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ambiente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estratégico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para o </a:t>
            </a:r>
            <a:r>
              <a:rPr lang="en-US" sz="15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desenvolvimento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5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soluções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5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inovadoras</a:t>
            </a:r>
            <a:r>
              <a:rPr lang="en-US" sz="155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50" b="0" i="0" u="none" strike="noStrike" cap="non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793790" y="1047512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900"/>
              <a:buFont typeface="IBM Plex Sans"/>
              <a:buNone/>
            </a:pPr>
            <a:r>
              <a:rPr lang="en-US" sz="390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Modelo de Negócio</a:t>
            </a:r>
            <a:endParaRPr sz="3900" b="0" i="0" u="none" strike="noStrike" cap="none"/>
          </a:p>
        </p:txBody>
      </p:sp>
      <p:sp>
        <p:nvSpPr>
          <p:cNvPr id="194" name="Google Shape;194;p23"/>
          <p:cNvSpPr/>
          <p:nvPr/>
        </p:nvSpPr>
        <p:spPr>
          <a:xfrm>
            <a:off x="793790" y="1746885"/>
            <a:ext cx="3210520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SaaS Recorrente e Escalável</a:t>
            </a:r>
            <a:endParaRPr sz="1950" b="0" i="0" u="none" strike="noStrike" cap="none"/>
          </a:p>
        </p:txBody>
      </p:sp>
      <p:sp>
        <p:nvSpPr>
          <p:cNvPr id="195" name="Google Shape;195;p23"/>
          <p:cNvSpPr/>
          <p:nvPr/>
        </p:nvSpPr>
        <p:spPr>
          <a:xfrm>
            <a:off x="793790" y="2354699"/>
            <a:ext cx="13042821" cy="1190744"/>
          </a:xfrm>
          <a:prstGeom prst="roundRect">
            <a:avLst>
              <a:gd name="adj" fmla="val 2500"/>
            </a:avLst>
          </a:prstGeom>
          <a:solidFill>
            <a:srgbClr val="292C32"/>
          </a:solidFill>
          <a:ln w="22850" cap="flat" cmpd="sng">
            <a:solidFill>
              <a:srgbClr val="616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816650" y="2377559"/>
            <a:ext cx="793790" cy="1145024"/>
          </a:xfrm>
          <a:prstGeom prst="roundRect">
            <a:avLst>
              <a:gd name="adj" fmla="val 295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1808798" y="2575917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Starter</a:t>
            </a:r>
            <a:endParaRPr sz="1950" b="0" i="0" u="none" strike="noStrike" cap="none"/>
          </a:p>
        </p:txBody>
      </p:sp>
      <p:sp>
        <p:nvSpPr>
          <p:cNvPr id="198" name="Google Shape;198;p23"/>
          <p:cNvSpPr/>
          <p:nvPr/>
        </p:nvSpPr>
        <p:spPr>
          <a:xfrm>
            <a:off x="1808798" y="3005138"/>
            <a:ext cx="11806595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Plano mensal com cobrança por uso variável, ideal para pequenas e médias empresas iniciarem suas operações com agilidade.</a:t>
            </a:r>
            <a:endParaRPr sz="1550" b="0" i="0" u="none" strike="noStrike" cap="none"/>
          </a:p>
        </p:txBody>
      </p:sp>
      <p:sp>
        <p:nvSpPr>
          <p:cNvPr id="199" name="Google Shape;199;p23"/>
          <p:cNvSpPr/>
          <p:nvPr/>
        </p:nvSpPr>
        <p:spPr>
          <a:xfrm>
            <a:off x="793790" y="3743801"/>
            <a:ext cx="13042821" cy="1190744"/>
          </a:xfrm>
          <a:prstGeom prst="roundRect">
            <a:avLst>
              <a:gd name="adj" fmla="val 2500"/>
            </a:avLst>
          </a:prstGeom>
          <a:solidFill>
            <a:srgbClr val="292C32"/>
          </a:solidFill>
          <a:ln w="22850" cap="flat" cmpd="sng">
            <a:solidFill>
              <a:srgbClr val="616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816650" y="3766661"/>
            <a:ext cx="793790" cy="1145024"/>
          </a:xfrm>
          <a:prstGeom prst="roundRect">
            <a:avLst>
              <a:gd name="adj" fmla="val 295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1808798" y="3965019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Enterprise</a:t>
            </a:r>
            <a:endParaRPr sz="1950" b="0" i="0" u="none" strike="noStrike" cap="none"/>
          </a:p>
        </p:txBody>
      </p:sp>
      <p:sp>
        <p:nvSpPr>
          <p:cNvPr id="202" name="Google Shape;202;p23"/>
          <p:cNvSpPr/>
          <p:nvPr/>
        </p:nvSpPr>
        <p:spPr>
          <a:xfrm>
            <a:off x="1808798" y="4394240"/>
            <a:ext cx="11806595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Licença anual com API customizada, suporte dedicado e SLA garantido para grandes corporações.</a:t>
            </a:r>
            <a:endParaRPr sz="1550" b="0" i="0" u="none" strike="noStrike" cap="none"/>
          </a:p>
        </p:txBody>
      </p:sp>
      <p:sp>
        <p:nvSpPr>
          <p:cNvPr id="203" name="Google Shape;203;p23"/>
          <p:cNvSpPr/>
          <p:nvPr/>
        </p:nvSpPr>
        <p:spPr>
          <a:xfrm>
            <a:off x="793790" y="5132903"/>
            <a:ext cx="13042821" cy="1190744"/>
          </a:xfrm>
          <a:prstGeom prst="roundRect">
            <a:avLst>
              <a:gd name="adj" fmla="val 2500"/>
            </a:avLst>
          </a:prstGeom>
          <a:solidFill>
            <a:srgbClr val="292C32"/>
          </a:solidFill>
          <a:ln w="22850" cap="flat" cmpd="sng">
            <a:solidFill>
              <a:srgbClr val="616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816650" y="5155763"/>
            <a:ext cx="793790" cy="1145024"/>
          </a:xfrm>
          <a:prstGeom prst="roundRect">
            <a:avLst>
              <a:gd name="adj" fmla="val 295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1808798" y="5354122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Serviços</a:t>
            </a:r>
            <a:endParaRPr sz="1950" b="0" i="0" u="none" strike="noStrike" cap="none"/>
          </a:p>
        </p:txBody>
      </p:sp>
      <p:sp>
        <p:nvSpPr>
          <p:cNvPr id="206" name="Google Shape;206;p23"/>
          <p:cNvSpPr/>
          <p:nvPr/>
        </p:nvSpPr>
        <p:spPr>
          <a:xfrm>
            <a:off x="1808798" y="5783342"/>
            <a:ext cx="11806595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Consultoria especializada e desenvolvimento sob medida para necessidades específicas de integração.</a:t>
            </a:r>
            <a:endParaRPr sz="1550" b="0" i="0" u="none" strike="noStrike" cap="none"/>
          </a:p>
        </p:txBody>
      </p:sp>
      <p:sp>
        <p:nvSpPr>
          <p:cNvPr id="207" name="Google Shape;207;p23"/>
          <p:cNvSpPr/>
          <p:nvPr/>
        </p:nvSpPr>
        <p:spPr>
          <a:xfrm>
            <a:off x="793790" y="6546890"/>
            <a:ext cx="13042821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Receita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Recorrente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Anual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(ARR)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projetada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triplicar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em 3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anos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impulsionada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pela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expansão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gradual da base de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clientes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otimização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400" b="1" i="0" u="none" strike="noStrike" cap="none" dirty="0" err="1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funcionalidades</a:t>
            </a:r>
            <a:r>
              <a:rPr lang="en-US" sz="2400" b="1" i="0" u="none" strike="noStrike" cap="none" dirty="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premium.</a:t>
            </a:r>
            <a:endParaRPr sz="2400" b="1" i="0" u="none" strike="noStrike" cap="non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>
            <a:off x="793790" y="890111"/>
            <a:ext cx="4961811" cy="620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900"/>
              <a:buFont typeface="IBM Plex Sans"/>
              <a:buNone/>
            </a:pPr>
            <a:r>
              <a:rPr lang="en-US" sz="390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Validação e Tração</a:t>
            </a:r>
            <a:endParaRPr sz="3900" b="0" i="0" u="none" strike="noStrike" cap="none"/>
          </a:p>
        </p:txBody>
      </p:sp>
      <p:sp>
        <p:nvSpPr>
          <p:cNvPr id="214" name="Google Shape;214;p24"/>
          <p:cNvSpPr/>
          <p:nvPr/>
        </p:nvSpPr>
        <p:spPr>
          <a:xfrm>
            <a:off x="793790" y="203108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1438632" y="2099310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MVP Funcional</a:t>
            </a:r>
            <a:endParaRPr sz="1950" b="0" i="0" u="none" strike="noStrike" cap="none"/>
          </a:p>
        </p:txBody>
      </p:sp>
      <p:sp>
        <p:nvSpPr>
          <p:cNvPr id="216" name="Google Shape;216;p24"/>
          <p:cNvSpPr/>
          <p:nvPr/>
        </p:nvSpPr>
        <p:spPr>
          <a:xfrm>
            <a:off x="1438632" y="2607826"/>
            <a:ext cx="6987183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Plataforma completa com LangChain, Gemini, SQLite e Streamlit em operação.</a:t>
            </a:r>
            <a:endParaRPr sz="1550" b="0" i="0" u="none" strike="noStrike" cap="none"/>
          </a:p>
        </p:txBody>
      </p:sp>
      <p:sp>
        <p:nvSpPr>
          <p:cNvPr id="217" name="Google Shape;217;p24"/>
          <p:cNvSpPr/>
          <p:nvPr/>
        </p:nvSpPr>
        <p:spPr>
          <a:xfrm>
            <a:off x="793790" y="3322201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1438632" y="3390424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Taxa de Sucesso</a:t>
            </a:r>
            <a:endParaRPr sz="1950" b="0" i="0" u="none" strike="noStrike" cap="none"/>
          </a:p>
        </p:txBody>
      </p:sp>
      <p:sp>
        <p:nvSpPr>
          <p:cNvPr id="219" name="Google Shape;219;p24"/>
          <p:cNvSpPr/>
          <p:nvPr/>
        </p:nvSpPr>
        <p:spPr>
          <a:xfrm>
            <a:off x="1438632" y="3898940"/>
            <a:ext cx="6987183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BC8F"/>
              </a:buClr>
              <a:buSzPts val="1550"/>
              <a:buFont typeface="Roboto"/>
              <a:buNone/>
            </a:pPr>
            <a:r>
              <a:rPr lang="en-US" sz="15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100% de precisão</a:t>
            </a: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na extração de dados em XML, JSON e TXT.</a:t>
            </a:r>
            <a:endParaRPr sz="1550" b="0" i="0" u="none" strike="noStrike" cap="none"/>
          </a:p>
        </p:txBody>
      </p:sp>
      <p:sp>
        <p:nvSpPr>
          <p:cNvPr id="220" name="Google Shape;220;p24"/>
          <p:cNvSpPr/>
          <p:nvPr/>
        </p:nvSpPr>
        <p:spPr>
          <a:xfrm>
            <a:off x="793790" y="461331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1438632" y="4681538"/>
            <a:ext cx="2480905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Pilotos Ativos</a:t>
            </a:r>
            <a:endParaRPr sz="1950" b="0" i="0" u="none" strike="noStrike" cap="none"/>
          </a:p>
        </p:txBody>
      </p:sp>
      <p:sp>
        <p:nvSpPr>
          <p:cNvPr id="222" name="Google Shape;222;p24"/>
          <p:cNvSpPr/>
          <p:nvPr/>
        </p:nvSpPr>
        <p:spPr>
          <a:xfrm>
            <a:off x="1438632" y="5190053"/>
            <a:ext cx="6987183" cy="635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Três empresas estão atualmente em fase de piloto, com validação de casos de uso e feedback positivo.</a:t>
            </a:r>
            <a:endParaRPr sz="1550" b="0" i="0" u="none" strike="noStrike" cap="none"/>
          </a:p>
        </p:txBody>
      </p:sp>
      <p:sp>
        <p:nvSpPr>
          <p:cNvPr id="223" name="Google Shape;223;p24"/>
          <p:cNvSpPr/>
          <p:nvPr/>
        </p:nvSpPr>
        <p:spPr>
          <a:xfrm>
            <a:off x="793790" y="622196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1438632" y="6290191"/>
            <a:ext cx="2595920" cy="310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950"/>
              <a:buFont typeface="IBM Plex Sans"/>
              <a:buNone/>
            </a:pPr>
            <a:r>
              <a:rPr lang="en-US" sz="195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Eficiência Comprovada</a:t>
            </a:r>
            <a:endParaRPr sz="1950" b="0" i="0" u="none" strike="noStrike" cap="none"/>
          </a:p>
        </p:txBody>
      </p:sp>
      <p:sp>
        <p:nvSpPr>
          <p:cNvPr id="225" name="Google Shape;225;p24"/>
          <p:cNvSpPr/>
          <p:nvPr/>
        </p:nvSpPr>
        <p:spPr>
          <a:xfrm>
            <a:off x="1438632" y="6798707"/>
            <a:ext cx="6987183" cy="31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Redução de </a:t>
            </a:r>
            <a:r>
              <a:rPr lang="en-US" sz="15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95% no tempo</a:t>
            </a:r>
            <a:r>
              <a:rPr lang="en-US" sz="15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de processamento fiscal.</a:t>
            </a:r>
            <a:endParaRPr sz="1550" b="0" i="0" u="none" strike="noStrike" cap="none"/>
          </a:p>
        </p:txBody>
      </p:sp>
      <p:pic>
        <p:nvPicPr>
          <p:cNvPr id="226" name="Google Shape;226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7543" y="2031087"/>
            <a:ext cx="4926568" cy="492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>
            <a:off x="746165" y="512921"/>
            <a:ext cx="5415558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650"/>
              <a:buFont typeface="IBM Plex Sans"/>
              <a:buNone/>
            </a:pPr>
            <a:r>
              <a:rPr lang="en-US" sz="3650" b="0" i="0" u="none" strike="noStrike" cap="none">
                <a:solidFill>
                  <a:srgbClr val="F3F3F2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Tração e Métricas Iniciais</a:t>
            </a:r>
            <a:endParaRPr sz="3650" b="0" i="0" u="none" strike="noStrike" cap="none"/>
          </a:p>
        </p:txBody>
      </p:sp>
      <p:sp>
        <p:nvSpPr>
          <p:cNvPr id="233" name="Google Shape;233;p25"/>
          <p:cNvSpPr/>
          <p:nvPr/>
        </p:nvSpPr>
        <p:spPr>
          <a:xfrm>
            <a:off x="746165" y="1468874"/>
            <a:ext cx="419695" cy="419695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054" y="1538704"/>
            <a:ext cx="279797" cy="279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1352312" y="1532930"/>
            <a:ext cx="2331839" cy="2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800"/>
              <a:buFont typeface="IBM Plex Sans"/>
              <a:buNone/>
            </a:pPr>
            <a:r>
              <a:rPr lang="en-US" sz="18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MVP Funcional</a:t>
            </a:r>
            <a:endParaRPr sz="1800" b="0" i="0" u="none" strike="noStrike" cap="none"/>
          </a:p>
        </p:txBody>
      </p:sp>
      <p:sp>
        <p:nvSpPr>
          <p:cNvPr id="236" name="Google Shape;236;p25"/>
          <p:cNvSpPr/>
          <p:nvPr/>
        </p:nvSpPr>
        <p:spPr>
          <a:xfrm>
            <a:off x="1352312" y="1936313"/>
            <a:ext cx="12531923" cy="29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Em operação com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3 empresas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em piloto.</a:t>
            </a:r>
            <a:endParaRPr sz="1450" b="0" i="0" u="none" strike="noStrike" cap="none"/>
          </a:p>
        </p:txBody>
      </p:sp>
      <p:sp>
        <p:nvSpPr>
          <p:cNvPr id="237" name="Google Shape;237;p25"/>
          <p:cNvSpPr/>
          <p:nvPr/>
        </p:nvSpPr>
        <p:spPr>
          <a:xfrm>
            <a:off x="746165" y="2607826"/>
            <a:ext cx="419695" cy="419695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054" y="2677656"/>
            <a:ext cx="279797" cy="279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/>
          <p:nvPr/>
        </p:nvSpPr>
        <p:spPr>
          <a:xfrm>
            <a:off x="1352312" y="2671882"/>
            <a:ext cx="2331839" cy="2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800"/>
              <a:buFont typeface="IBM Plex Sans"/>
              <a:buNone/>
            </a:pPr>
            <a:r>
              <a:rPr lang="en-US" sz="18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Eficiência Fiscal</a:t>
            </a:r>
            <a:endParaRPr sz="1800" b="0" i="0" u="none" strike="noStrike" cap="none"/>
          </a:p>
        </p:txBody>
      </p:sp>
      <p:sp>
        <p:nvSpPr>
          <p:cNvPr id="240" name="Google Shape;240;p25"/>
          <p:cNvSpPr/>
          <p:nvPr/>
        </p:nvSpPr>
        <p:spPr>
          <a:xfrm>
            <a:off x="1352312" y="3075265"/>
            <a:ext cx="12531923" cy="29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BC8F"/>
              </a:buClr>
              <a:buSzPts val="1450"/>
              <a:buFont typeface="Roboto"/>
              <a:buNone/>
            </a:pP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95%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de redução no tempo de processamento fiscal.</a:t>
            </a:r>
            <a:endParaRPr sz="1450" b="0" i="0" u="none" strike="noStrike" cap="none"/>
          </a:p>
        </p:txBody>
      </p:sp>
      <p:sp>
        <p:nvSpPr>
          <p:cNvPr id="241" name="Google Shape;241;p25"/>
          <p:cNvSpPr/>
          <p:nvPr/>
        </p:nvSpPr>
        <p:spPr>
          <a:xfrm>
            <a:off x="746165" y="3746778"/>
            <a:ext cx="419695" cy="419695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054" y="3816608"/>
            <a:ext cx="279797" cy="27979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>
            <a:off x="1352312" y="3810833"/>
            <a:ext cx="2448758" cy="2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800"/>
              <a:buFont typeface="IBM Plex Sans"/>
              <a:buNone/>
            </a:pPr>
            <a:r>
              <a:rPr lang="en-US" sz="18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Ticket Médio Projetado</a:t>
            </a:r>
            <a:endParaRPr sz="1800" b="0" i="0" u="none" strike="noStrike" cap="none"/>
          </a:p>
        </p:txBody>
      </p:sp>
      <p:sp>
        <p:nvSpPr>
          <p:cNvPr id="244" name="Google Shape;244;p25"/>
          <p:cNvSpPr/>
          <p:nvPr/>
        </p:nvSpPr>
        <p:spPr>
          <a:xfrm>
            <a:off x="1352312" y="4214217"/>
            <a:ext cx="12531923" cy="29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BC8F"/>
              </a:buClr>
              <a:buSzPts val="1450"/>
              <a:buFont typeface="Roboto"/>
              <a:buNone/>
            </a:pP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R$ 1.200/mês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(Starter) e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R$ 6.000/mês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(Enterprise).</a:t>
            </a:r>
            <a:endParaRPr sz="1450" b="0" i="0" u="none" strike="noStrike" cap="none"/>
          </a:p>
        </p:txBody>
      </p:sp>
      <p:sp>
        <p:nvSpPr>
          <p:cNvPr id="245" name="Google Shape;245;p25"/>
          <p:cNvSpPr/>
          <p:nvPr/>
        </p:nvSpPr>
        <p:spPr>
          <a:xfrm>
            <a:off x="746165" y="4885730"/>
            <a:ext cx="419695" cy="419695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054" y="4955560"/>
            <a:ext cx="279797" cy="27979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/>
          <p:nvPr/>
        </p:nvSpPr>
        <p:spPr>
          <a:xfrm>
            <a:off x="1352312" y="4949785"/>
            <a:ext cx="2791658" cy="2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800"/>
              <a:buFont typeface="IBM Plex Sans"/>
              <a:buNone/>
            </a:pPr>
            <a:r>
              <a:rPr lang="en-US" sz="18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ARR Projetado (12 meses)</a:t>
            </a:r>
            <a:endParaRPr sz="1800" b="0" i="0" u="none" strike="noStrike" cap="none"/>
          </a:p>
        </p:txBody>
      </p:sp>
      <p:sp>
        <p:nvSpPr>
          <p:cNvPr id="248" name="Google Shape;248;p25"/>
          <p:cNvSpPr/>
          <p:nvPr/>
        </p:nvSpPr>
        <p:spPr>
          <a:xfrm>
            <a:off x="1352312" y="5353169"/>
            <a:ext cx="12531923" cy="29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BC8F"/>
              </a:buClr>
              <a:buSzPts val="1450"/>
              <a:buFont typeface="Roboto"/>
              <a:buNone/>
            </a:pP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R$ 300.000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com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50 clientes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ativos.</a:t>
            </a:r>
            <a:endParaRPr sz="1450" b="0" i="0" u="none" strike="noStrike" cap="none"/>
          </a:p>
        </p:txBody>
      </p:sp>
      <p:sp>
        <p:nvSpPr>
          <p:cNvPr id="249" name="Google Shape;249;p25"/>
          <p:cNvSpPr/>
          <p:nvPr/>
        </p:nvSpPr>
        <p:spPr>
          <a:xfrm>
            <a:off x="746165" y="6024682"/>
            <a:ext cx="419695" cy="419695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6054" y="6094512"/>
            <a:ext cx="279797" cy="27979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/>
          <p:nvPr/>
        </p:nvSpPr>
        <p:spPr>
          <a:xfrm>
            <a:off x="1352312" y="6088737"/>
            <a:ext cx="2331839" cy="29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800"/>
              <a:buFont typeface="IBM Plex Sans"/>
              <a:buNone/>
            </a:pPr>
            <a:r>
              <a:rPr lang="en-US" sz="1800" b="0" i="0" u="none" strike="noStrike" cap="none">
                <a:solidFill>
                  <a:srgbClr val="D4D4D1"/>
                </a:solidFill>
                <a:latin typeface="IBM Plex Sans"/>
                <a:ea typeface="IBM Plex Sans"/>
                <a:cs typeface="IBM Plex Sans"/>
                <a:sym typeface="IBM Plex Sans"/>
              </a:rPr>
              <a:t>Métricas de Negócio</a:t>
            </a:r>
            <a:endParaRPr sz="1800" b="0" i="0" u="none" strike="noStrike" cap="none"/>
          </a:p>
        </p:txBody>
      </p:sp>
      <p:sp>
        <p:nvSpPr>
          <p:cNvPr id="252" name="Google Shape;252;p25"/>
          <p:cNvSpPr/>
          <p:nvPr/>
        </p:nvSpPr>
        <p:spPr>
          <a:xfrm>
            <a:off x="1352312" y="6492121"/>
            <a:ext cx="12531923" cy="29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CAC estimado: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R$ 480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| LTV estimado: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R$ 7.200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(LTV/CAC = </a:t>
            </a:r>
            <a:r>
              <a:rPr lang="en-US" sz="1450" b="1" i="0" u="none" strike="noStrike" cap="none">
                <a:solidFill>
                  <a:srgbClr val="FFBC8F"/>
                </a:solidFill>
                <a:latin typeface="Roboto"/>
                <a:ea typeface="Roboto"/>
                <a:cs typeface="Roboto"/>
                <a:sym typeface="Roboto"/>
              </a:rPr>
              <a:t>15x</a:t>
            </a: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450" b="0" i="0" u="none" strike="noStrike" cap="none"/>
          </a:p>
        </p:txBody>
      </p:sp>
      <p:sp>
        <p:nvSpPr>
          <p:cNvPr id="253" name="Google Shape;253;p25"/>
          <p:cNvSpPr/>
          <p:nvPr/>
        </p:nvSpPr>
        <p:spPr>
          <a:xfrm>
            <a:off x="1025962" y="7210187"/>
            <a:ext cx="12858274" cy="29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50"/>
              <a:buFont typeface="Roboto"/>
              <a:buNone/>
            </a:pPr>
            <a:r>
              <a:rPr lang="en-US" sz="1450" b="0" i="0" u="none" strike="noStrike" cap="non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Validação técnica comprovada, modelo econômico sustentável e margens escaláveis.</a:t>
            </a:r>
            <a:endParaRPr sz="1450" b="0" i="0" u="none" strike="noStrike" cap="none"/>
          </a:p>
        </p:txBody>
      </p:sp>
      <p:sp>
        <p:nvSpPr>
          <p:cNvPr id="254" name="Google Shape;254;p25"/>
          <p:cNvSpPr/>
          <p:nvPr/>
        </p:nvSpPr>
        <p:spPr>
          <a:xfrm>
            <a:off x="746165" y="7000399"/>
            <a:ext cx="22860" cy="718066"/>
          </a:xfrm>
          <a:prstGeom prst="rect">
            <a:avLst/>
          </a:prstGeom>
          <a:solidFill>
            <a:srgbClr val="FFBC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758</Words>
  <Application>Microsoft Office PowerPoint</Application>
  <PresentationFormat>Custom</PresentationFormat>
  <Paragraphs>122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</vt:lpstr>
      <vt:lpstr>Calibri</vt:lpstr>
      <vt:lpstr>Arial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de Freitas Neto</dc:creator>
  <cp:lastModifiedBy>David de Freitas Neto</cp:lastModifiedBy>
  <cp:revision>3</cp:revision>
  <dcterms:modified xsi:type="dcterms:W3CDTF">2025-10-29T20:55:28Z</dcterms:modified>
</cp:coreProperties>
</file>